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2"/>
  </p:notesMasterIdLst>
  <p:sldIdLst>
    <p:sldId id="256" r:id="rId2"/>
    <p:sldId id="257" r:id="rId3"/>
    <p:sldId id="258" r:id="rId4"/>
    <p:sldId id="259" r:id="rId5"/>
    <p:sldId id="260" r:id="rId6"/>
    <p:sldId id="261" r:id="rId7"/>
    <p:sldId id="262" r:id="rId8"/>
    <p:sldId id="263" r:id="rId9"/>
    <p:sldId id="265"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35"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0D71A4-8857-4025-A9BE-FD6E238B002F}" type="datetimeFigureOut">
              <a:rPr lang="en-US" smtClean="0"/>
              <a:pPr/>
              <a:t>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ADA524-989C-49B1-A6EF-80EBD0A46627}" type="slidenum">
              <a:rPr lang="en-US" smtClean="0"/>
              <a:pPr/>
              <a:t>‹#›</a:t>
            </a:fld>
            <a:endParaRPr lang="en-US"/>
          </a:p>
        </p:txBody>
      </p:sp>
    </p:spTree>
    <p:extLst>
      <p:ext uri="{BB962C8B-B14F-4D97-AF65-F5344CB8AC3E}">
        <p14:creationId xmlns:p14="http://schemas.microsoft.com/office/powerpoint/2010/main" xmlns="" val="1378878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ADA524-989C-49B1-A6EF-80EBD0A46627}" type="slidenum">
              <a:rPr lang="en-US" smtClean="0"/>
              <a:pPr/>
              <a:t>1</a:t>
            </a:fld>
            <a:endParaRPr lang="en-US"/>
          </a:p>
        </p:txBody>
      </p:sp>
    </p:spTree>
    <p:extLst>
      <p:ext uri="{BB962C8B-B14F-4D97-AF65-F5344CB8AC3E}">
        <p14:creationId xmlns:p14="http://schemas.microsoft.com/office/powerpoint/2010/main" xmlns="" val="1430075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In regard to the outlined strategic pitch, the business will purpose to establish of effective work setting and exciting management model. It will focus on establishing effective advertisement strategies driven by innovation. It will also enhance its strengths by serving the staff with appropriate facilities for improved production (Breuer et al., 2018). The organizers seek to ensure transparency and accountability in the finance and accounting department. Produce high-quality products is also gazed as a paramount tool of business success. It also strategizes to support invention and innovation for enhancing our production technology in complement with accurate accession and documentation of organizational data through MIS.</a:t>
            </a:r>
          </a:p>
          <a:p>
            <a:endParaRPr lang="en-US" dirty="0"/>
          </a:p>
        </p:txBody>
      </p:sp>
      <p:sp>
        <p:nvSpPr>
          <p:cNvPr id="4" name="Slide Number Placeholder 3"/>
          <p:cNvSpPr>
            <a:spLocks noGrp="1"/>
          </p:cNvSpPr>
          <p:nvPr>
            <p:ph type="sldNum" sz="quarter" idx="10"/>
          </p:nvPr>
        </p:nvSpPr>
        <p:spPr/>
        <p:txBody>
          <a:bodyPr/>
          <a:lstStyle/>
          <a:p>
            <a:fld id="{C4ADA524-989C-49B1-A6EF-80EBD0A46627}" type="slidenum">
              <a:rPr lang="en-US" smtClean="0"/>
              <a:pPr/>
              <a:t>2</a:t>
            </a:fld>
            <a:endParaRPr lang="en-US"/>
          </a:p>
        </p:txBody>
      </p:sp>
    </p:spTree>
    <p:extLst>
      <p:ext uri="{BB962C8B-B14F-4D97-AF65-F5344CB8AC3E}">
        <p14:creationId xmlns:p14="http://schemas.microsoft.com/office/powerpoint/2010/main" xmlns="" val="4096550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Employees turnover is a common encounter in modern business, and our business is hardly exceptional. However, increased incidences of employee’s turnover often hamper productivity (Breuer et al., 2018). The business needs to cope with new production and marketing mechanisms to enhance profitability and control competition in an effort to increase the market share. Fighting against infringement will enhance increased business operation.</a:t>
            </a:r>
          </a:p>
          <a:p>
            <a:endParaRPr lang="en-US" dirty="0"/>
          </a:p>
        </p:txBody>
      </p:sp>
      <p:sp>
        <p:nvSpPr>
          <p:cNvPr id="4" name="Slide Number Placeholder 3"/>
          <p:cNvSpPr>
            <a:spLocks noGrp="1"/>
          </p:cNvSpPr>
          <p:nvPr>
            <p:ph type="sldNum" sz="quarter" idx="10"/>
          </p:nvPr>
        </p:nvSpPr>
        <p:spPr/>
        <p:txBody>
          <a:bodyPr/>
          <a:lstStyle/>
          <a:p>
            <a:fld id="{C4ADA524-989C-49B1-A6EF-80EBD0A46627}" type="slidenum">
              <a:rPr lang="en-US" smtClean="0"/>
              <a:pPr/>
              <a:t>3</a:t>
            </a:fld>
            <a:endParaRPr lang="en-US"/>
          </a:p>
        </p:txBody>
      </p:sp>
    </p:spTree>
    <p:extLst>
      <p:ext uri="{BB962C8B-B14F-4D97-AF65-F5344CB8AC3E}">
        <p14:creationId xmlns:p14="http://schemas.microsoft.com/office/powerpoint/2010/main" xmlns="" val="3113186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latin typeface="Times New Roman" panose="02020603050405020304" pitchFamily="18" charset="0"/>
                <a:cs typeface="Times New Roman" panose="02020603050405020304" pitchFamily="18" charset="0"/>
              </a:rPr>
              <a:t>The business has an opportunity of going global with determined management and investments and effort to crush competition (Breuer et al., 2018). </a:t>
            </a:r>
          </a:p>
          <a:p>
            <a:pPr marL="0" indent="0">
              <a:buNone/>
            </a:pPr>
            <a:r>
              <a:rPr lang="en-US" sz="1200" dirty="0" smtClean="0">
                <a:latin typeface="Times New Roman" panose="02020603050405020304" pitchFamily="18" charset="0"/>
                <a:cs typeface="Times New Roman" panose="02020603050405020304" pitchFamily="18" charset="0"/>
              </a:rPr>
              <a:t>The industry has significantly reduced bargaining power of suppliers since the industry has many partakers. The bargaining power of employees is also higher in the industry because there are many participants that exist.</a:t>
            </a:r>
          </a:p>
          <a:p>
            <a:endParaRPr lang="en-US" dirty="0"/>
          </a:p>
        </p:txBody>
      </p:sp>
      <p:sp>
        <p:nvSpPr>
          <p:cNvPr id="4" name="Slide Number Placeholder 3"/>
          <p:cNvSpPr>
            <a:spLocks noGrp="1"/>
          </p:cNvSpPr>
          <p:nvPr>
            <p:ph type="sldNum" sz="quarter" idx="10"/>
          </p:nvPr>
        </p:nvSpPr>
        <p:spPr/>
        <p:txBody>
          <a:bodyPr/>
          <a:lstStyle/>
          <a:p>
            <a:fld id="{C4ADA524-989C-49B1-A6EF-80EBD0A46627}" type="slidenum">
              <a:rPr lang="en-US" smtClean="0"/>
              <a:pPr/>
              <a:t>4</a:t>
            </a:fld>
            <a:endParaRPr lang="en-US"/>
          </a:p>
        </p:txBody>
      </p:sp>
    </p:spTree>
    <p:extLst>
      <p:ext uri="{BB962C8B-B14F-4D97-AF65-F5344CB8AC3E}">
        <p14:creationId xmlns:p14="http://schemas.microsoft.com/office/powerpoint/2010/main" xmlns="" val="132964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anose="02020603050405020304" pitchFamily="18" charset="0"/>
                <a:cs typeface="Times New Roman" panose="02020603050405020304" pitchFamily="18" charset="0"/>
              </a:rPr>
              <a:t>It is with no doubt that the results are highly integral to the aspect of decision making since they help in pointing areas of strengths, weaknesses, opportunities, and threats (</a:t>
            </a:r>
            <a:r>
              <a:rPr lang="en-US" sz="1200" dirty="0" err="1" smtClean="0">
                <a:latin typeface="Times New Roman" panose="02020603050405020304" pitchFamily="18" charset="0"/>
                <a:cs typeface="Times New Roman" panose="02020603050405020304" pitchFamily="18" charset="0"/>
              </a:rPr>
              <a:t>Grafova</a:t>
            </a:r>
            <a:r>
              <a:rPr lang="en-US" sz="1200" dirty="0" smtClean="0">
                <a:latin typeface="Times New Roman" panose="02020603050405020304" pitchFamily="18" charset="0"/>
                <a:cs typeface="Times New Roman" panose="02020603050405020304" pitchFamily="18" charset="0"/>
              </a:rPr>
              <a:t> et al., 2017). Therefore, they form a basis for thorough assessment and making recommendations. More importantly, they create a basis for better decision making</a:t>
            </a:r>
            <a:endParaRPr lang="en-US" dirty="0"/>
          </a:p>
        </p:txBody>
      </p:sp>
      <p:sp>
        <p:nvSpPr>
          <p:cNvPr id="4" name="Slide Number Placeholder 3"/>
          <p:cNvSpPr>
            <a:spLocks noGrp="1"/>
          </p:cNvSpPr>
          <p:nvPr>
            <p:ph type="sldNum" sz="quarter" idx="10"/>
          </p:nvPr>
        </p:nvSpPr>
        <p:spPr/>
        <p:txBody>
          <a:bodyPr/>
          <a:lstStyle/>
          <a:p>
            <a:fld id="{C4ADA524-989C-49B1-A6EF-80EBD0A46627}" type="slidenum">
              <a:rPr lang="en-US" smtClean="0"/>
              <a:pPr/>
              <a:t>5</a:t>
            </a:fld>
            <a:endParaRPr lang="en-US"/>
          </a:p>
        </p:txBody>
      </p:sp>
    </p:spTree>
    <p:extLst>
      <p:ext uri="{BB962C8B-B14F-4D97-AF65-F5344CB8AC3E}">
        <p14:creationId xmlns:p14="http://schemas.microsoft.com/office/powerpoint/2010/main" xmlns="" val="2246772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problems faced in the internal and external environments helps in explaining how able the business will be in the existing market. In this context, there is a need to attach the outlined vision in addition to market ideas into the strategic plan (</a:t>
            </a:r>
            <a:r>
              <a:rPr lang="en-US" dirty="0" err="1" smtClean="0"/>
              <a:t>Grafova</a:t>
            </a:r>
            <a:r>
              <a:rPr lang="en-US" dirty="0" smtClean="0"/>
              <a:t> et al.,2017).</a:t>
            </a:r>
          </a:p>
          <a:p>
            <a:endParaRPr lang="en-US" dirty="0"/>
          </a:p>
        </p:txBody>
      </p:sp>
      <p:sp>
        <p:nvSpPr>
          <p:cNvPr id="4" name="Slide Number Placeholder 3"/>
          <p:cNvSpPr>
            <a:spLocks noGrp="1"/>
          </p:cNvSpPr>
          <p:nvPr>
            <p:ph type="sldNum" sz="quarter" idx="10"/>
          </p:nvPr>
        </p:nvSpPr>
        <p:spPr/>
        <p:txBody>
          <a:bodyPr/>
          <a:lstStyle/>
          <a:p>
            <a:fld id="{C4ADA524-989C-49B1-A6EF-80EBD0A46627}" type="slidenum">
              <a:rPr lang="en-US" smtClean="0"/>
              <a:pPr/>
              <a:t>6</a:t>
            </a:fld>
            <a:endParaRPr lang="en-US"/>
          </a:p>
        </p:txBody>
      </p:sp>
    </p:spTree>
    <p:extLst>
      <p:ext uri="{BB962C8B-B14F-4D97-AF65-F5344CB8AC3E}">
        <p14:creationId xmlns:p14="http://schemas.microsoft.com/office/powerpoint/2010/main" xmlns="" val="145895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ideal steps outlined in the preliminary strategic initiative plan will possibly support the business through diversified market expansion and the accession of a greater market share (</a:t>
            </a:r>
            <a:r>
              <a:rPr lang="en-US" dirty="0" err="1" smtClean="0"/>
              <a:t>Grafova</a:t>
            </a:r>
            <a:r>
              <a:rPr lang="en-US" dirty="0" smtClean="0"/>
              <a:t> et al., 2017). </a:t>
            </a:r>
          </a:p>
          <a:p>
            <a:endParaRPr lang="en-US" dirty="0"/>
          </a:p>
        </p:txBody>
      </p:sp>
      <p:sp>
        <p:nvSpPr>
          <p:cNvPr id="4" name="Slide Number Placeholder 3"/>
          <p:cNvSpPr>
            <a:spLocks noGrp="1"/>
          </p:cNvSpPr>
          <p:nvPr>
            <p:ph type="sldNum" sz="quarter" idx="10"/>
          </p:nvPr>
        </p:nvSpPr>
        <p:spPr/>
        <p:txBody>
          <a:bodyPr/>
          <a:lstStyle/>
          <a:p>
            <a:fld id="{C4ADA524-989C-49B1-A6EF-80EBD0A46627}" type="slidenum">
              <a:rPr lang="en-US" smtClean="0"/>
              <a:pPr/>
              <a:t>7</a:t>
            </a:fld>
            <a:endParaRPr lang="en-US"/>
          </a:p>
        </p:txBody>
      </p:sp>
    </p:spTree>
    <p:extLst>
      <p:ext uri="{BB962C8B-B14F-4D97-AF65-F5344CB8AC3E}">
        <p14:creationId xmlns:p14="http://schemas.microsoft.com/office/powerpoint/2010/main" xmlns="" val="348209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regard to implementation, the business is required to establish a promising culture by setting appropriate management strategies, ensuring reliable mission and visionary goals, and ensuring focus on innovation and invention, all which will result to increased market value. </a:t>
            </a:r>
          </a:p>
          <a:p>
            <a:endParaRPr lang="en-US" dirty="0"/>
          </a:p>
        </p:txBody>
      </p:sp>
      <p:sp>
        <p:nvSpPr>
          <p:cNvPr id="4" name="Slide Number Placeholder 3"/>
          <p:cNvSpPr>
            <a:spLocks noGrp="1"/>
          </p:cNvSpPr>
          <p:nvPr>
            <p:ph type="sldNum" sz="quarter" idx="10"/>
          </p:nvPr>
        </p:nvSpPr>
        <p:spPr/>
        <p:txBody>
          <a:bodyPr/>
          <a:lstStyle/>
          <a:p>
            <a:fld id="{C4ADA524-989C-49B1-A6EF-80EBD0A46627}" type="slidenum">
              <a:rPr lang="en-US" smtClean="0"/>
              <a:pPr/>
              <a:t>8</a:t>
            </a:fld>
            <a:endParaRPr lang="en-US"/>
          </a:p>
        </p:txBody>
      </p:sp>
    </p:spTree>
    <p:extLst>
      <p:ext uri="{BB962C8B-B14F-4D97-AF65-F5344CB8AC3E}">
        <p14:creationId xmlns:p14="http://schemas.microsoft.com/office/powerpoint/2010/main" xmlns="" val="568383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1FE87F4-9D9E-4A16-9037-C636581DDB78}"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88B7DA-2757-4490-99A4-46652E504F2A}" type="slidenum">
              <a:rPr lang="en-US" smtClean="0"/>
              <a:pPr/>
              <a:t>‹#›</a:t>
            </a:fld>
            <a:endParaRPr lang="en-US"/>
          </a:p>
        </p:txBody>
      </p:sp>
    </p:spTree>
    <p:extLst>
      <p:ext uri="{BB962C8B-B14F-4D97-AF65-F5344CB8AC3E}">
        <p14:creationId xmlns:p14="http://schemas.microsoft.com/office/powerpoint/2010/main" xmlns="" val="1209658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FE87F4-9D9E-4A16-9037-C636581DDB78}"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88B7DA-2757-4490-99A4-46652E504F2A}" type="slidenum">
              <a:rPr lang="en-US" smtClean="0"/>
              <a:pPr/>
              <a:t>‹#›</a:t>
            </a:fld>
            <a:endParaRPr lang="en-US"/>
          </a:p>
        </p:txBody>
      </p:sp>
    </p:spTree>
    <p:extLst>
      <p:ext uri="{BB962C8B-B14F-4D97-AF65-F5344CB8AC3E}">
        <p14:creationId xmlns:p14="http://schemas.microsoft.com/office/powerpoint/2010/main" xmlns="" val="111375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1FE87F4-9D9E-4A16-9037-C636581DDB78}"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88B7DA-2757-4490-99A4-46652E504F2A}" type="slidenum">
              <a:rPr lang="en-US" smtClean="0"/>
              <a:pPr/>
              <a:t>‹#›</a:t>
            </a:fld>
            <a:endParaRPr lang="en-US"/>
          </a:p>
        </p:txBody>
      </p:sp>
    </p:spTree>
    <p:extLst>
      <p:ext uri="{BB962C8B-B14F-4D97-AF65-F5344CB8AC3E}">
        <p14:creationId xmlns:p14="http://schemas.microsoft.com/office/powerpoint/2010/main" xmlns="" val="2642639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1FE87F4-9D9E-4A16-9037-C636581DDB78}" type="datetimeFigureOut">
              <a:rPr lang="en-US" smtClean="0"/>
              <a:pPr/>
              <a:t>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88B7DA-2757-4490-99A4-46652E504F2A}" type="slidenum">
              <a:rPr lang="en-US" smtClean="0"/>
              <a:pPr/>
              <a:t>‹#›</a:t>
            </a:fld>
            <a:endParaRPr lang="en-US"/>
          </a:p>
        </p:txBody>
      </p:sp>
    </p:spTree>
    <p:extLst>
      <p:ext uri="{BB962C8B-B14F-4D97-AF65-F5344CB8AC3E}">
        <p14:creationId xmlns:p14="http://schemas.microsoft.com/office/powerpoint/2010/main" xmlns="" val="1847549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1FE87F4-9D9E-4A16-9037-C636581DDB78}" type="datetimeFigureOut">
              <a:rPr lang="en-US" smtClean="0"/>
              <a:pPr/>
              <a:t>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88B7DA-2757-4490-99A4-46652E504F2A}" type="slidenum">
              <a:rPr lang="en-US" smtClean="0"/>
              <a:pPr/>
              <a:t>‹#›</a:t>
            </a:fld>
            <a:endParaRPr lang="en-US"/>
          </a:p>
        </p:txBody>
      </p:sp>
    </p:spTree>
    <p:extLst>
      <p:ext uri="{BB962C8B-B14F-4D97-AF65-F5344CB8AC3E}">
        <p14:creationId xmlns:p14="http://schemas.microsoft.com/office/powerpoint/2010/main" xmlns="" val="4194416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1FE87F4-9D9E-4A16-9037-C636581DDB78}" type="datetimeFigureOut">
              <a:rPr lang="en-US" smtClean="0"/>
              <a:pPr/>
              <a:t>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88B7DA-2757-4490-99A4-46652E504F2A}" type="slidenum">
              <a:rPr lang="en-US" smtClean="0"/>
              <a:pPr/>
              <a:t>‹#›</a:t>
            </a:fld>
            <a:endParaRPr lang="en-US"/>
          </a:p>
        </p:txBody>
      </p:sp>
    </p:spTree>
    <p:extLst>
      <p:ext uri="{BB962C8B-B14F-4D97-AF65-F5344CB8AC3E}">
        <p14:creationId xmlns:p14="http://schemas.microsoft.com/office/powerpoint/2010/main" xmlns="" val="3698410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FE87F4-9D9E-4A16-9037-C636581DDB78}" type="datetimeFigureOut">
              <a:rPr lang="en-US" smtClean="0"/>
              <a:pPr/>
              <a:t>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88B7DA-2757-4490-99A4-46652E504F2A}" type="slidenum">
              <a:rPr lang="en-US" smtClean="0"/>
              <a:pPr/>
              <a:t>‹#›</a:t>
            </a:fld>
            <a:endParaRPr lang="en-US"/>
          </a:p>
        </p:txBody>
      </p:sp>
    </p:spTree>
    <p:extLst>
      <p:ext uri="{BB962C8B-B14F-4D97-AF65-F5344CB8AC3E}">
        <p14:creationId xmlns:p14="http://schemas.microsoft.com/office/powerpoint/2010/main" xmlns="" val="3011186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1FE87F4-9D9E-4A16-9037-C636581DDB78}" type="datetimeFigureOut">
              <a:rPr lang="en-US" smtClean="0"/>
              <a:pPr/>
              <a:t>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88B7DA-2757-4490-99A4-46652E504F2A}" type="slidenum">
              <a:rPr lang="en-US" smtClean="0"/>
              <a:pPr/>
              <a:t>‹#›</a:t>
            </a:fld>
            <a:endParaRPr lang="en-US"/>
          </a:p>
        </p:txBody>
      </p:sp>
    </p:spTree>
    <p:extLst>
      <p:ext uri="{BB962C8B-B14F-4D97-AF65-F5344CB8AC3E}">
        <p14:creationId xmlns:p14="http://schemas.microsoft.com/office/powerpoint/2010/main" xmlns="" val="2193038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88B7DA-2757-4490-99A4-46652E504F2A}" type="slidenum">
              <a:rPr lang="en-US" smtClean="0"/>
              <a:pPr/>
              <a:t>‹#›</a:t>
            </a:fld>
            <a:endParaRPr lang="en-US"/>
          </a:p>
        </p:txBody>
      </p:sp>
      <p:sp>
        <p:nvSpPr>
          <p:cNvPr id="5" name="Date Placeholder 4"/>
          <p:cNvSpPr>
            <a:spLocks noGrp="1"/>
          </p:cNvSpPr>
          <p:nvPr>
            <p:ph type="dt" sz="half" idx="10"/>
          </p:nvPr>
        </p:nvSpPr>
        <p:spPr/>
        <p:txBody>
          <a:bodyPr/>
          <a:lstStyle/>
          <a:p>
            <a:fld id="{81FE87F4-9D9E-4A16-9037-C636581DDB78}" type="datetimeFigureOut">
              <a:rPr lang="en-US" smtClean="0"/>
              <a:pPr/>
              <a:t>2/6/2019</a:t>
            </a:fld>
            <a:endParaRPr lang="en-US"/>
          </a:p>
        </p:txBody>
      </p:sp>
    </p:spTree>
    <p:extLst>
      <p:ext uri="{BB962C8B-B14F-4D97-AF65-F5344CB8AC3E}">
        <p14:creationId xmlns:p14="http://schemas.microsoft.com/office/powerpoint/2010/main" xmlns="" val="3267346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1FE87F4-9D9E-4A16-9037-C636581DDB78}"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88B7DA-2757-4490-99A4-46652E504F2A}" type="slidenum">
              <a:rPr lang="en-US" smtClean="0"/>
              <a:pPr/>
              <a:t>‹#›</a:t>
            </a:fld>
            <a:endParaRPr lang="en-US"/>
          </a:p>
        </p:txBody>
      </p:sp>
    </p:spTree>
    <p:extLst>
      <p:ext uri="{BB962C8B-B14F-4D97-AF65-F5344CB8AC3E}">
        <p14:creationId xmlns:p14="http://schemas.microsoft.com/office/powerpoint/2010/main" xmlns="" val="1421866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1FE87F4-9D9E-4A16-9037-C636581DDB78}"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88B7DA-2757-4490-99A4-46652E504F2A}"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343350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1FE87F4-9D9E-4A16-9037-C636581DDB78}"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88B7DA-2757-4490-99A4-46652E504F2A}" type="slidenum">
              <a:rPr lang="en-US" smtClean="0"/>
              <a:pPr/>
              <a:t>‹#›</a:t>
            </a:fld>
            <a:endParaRPr lang="en-US"/>
          </a:p>
        </p:txBody>
      </p:sp>
    </p:spTree>
    <p:extLst>
      <p:ext uri="{BB962C8B-B14F-4D97-AF65-F5344CB8AC3E}">
        <p14:creationId xmlns:p14="http://schemas.microsoft.com/office/powerpoint/2010/main" xmlns="" val="3030749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1FE87F4-9D9E-4A16-9037-C636581DDB78}"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88B7DA-2757-4490-99A4-46652E504F2A}"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780778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1FE87F4-9D9E-4A16-9037-C636581DDB78}"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88B7DA-2757-4490-99A4-46652E504F2A}" type="slidenum">
              <a:rPr lang="en-US" smtClean="0"/>
              <a:pPr/>
              <a:t>‹#›</a:t>
            </a:fld>
            <a:endParaRPr lang="en-US"/>
          </a:p>
        </p:txBody>
      </p:sp>
    </p:spTree>
    <p:extLst>
      <p:ext uri="{BB962C8B-B14F-4D97-AF65-F5344CB8AC3E}">
        <p14:creationId xmlns:p14="http://schemas.microsoft.com/office/powerpoint/2010/main" xmlns="" val="9665206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FE87F4-9D9E-4A16-9037-C636581DDB78}"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88B7DA-2757-4490-99A4-46652E504F2A}" type="slidenum">
              <a:rPr lang="en-US" smtClean="0"/>
              <a:pPr/>
              <a:t>‹#›</a:t>
            </a:fld>
            <a:endParaRPr lang="en-US"/>
          </a:p>
        </p:txBody>
      </p:sp>
    </p:spTree>
    <p:extLst>
      <p:ext uri="{BB962C8B-B14F-4D97-AF65-F5344CB8AC3E}">
        <p14:creationId xmlns:p14="http://schemas.microsoft.com/office/powerpoint/2010/main" xmlns="" val="2090304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FE87F4-9D9E-4A16-9037-C636581DDB78}" type="datetimeFigureOut">
              <a:rPr lang="en-US" smtClean="0"/>
              <a:pPr/>
              <a:t>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88B7DA-2757-4490-99A4-46652E504F2A}" type="slidenum">
              <a:rPr lang="en-US" smtClean="0"/>
              <a:pPr/>
              <a:t>‹#›</a:t>
            </a:fld>
            <a:endParaRPr lang="en-US"/>
          </a:p>
        </p:txBody>
      </p:sp>
    </p:spTree>
    <p:extLst>
      <p:ext uri="{BB962C8B-B14F-4D97-AF65-F5344CB8AC3E}">
        <p14:creationId xmlns:p14="http://schemas.microsoft.com/office/powerpoint/2010/main" xmlns="" val="1525057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1FE87F4-9D9E-4A16-9037-C636581DDB78}" type="datetimeFigureOut">
              <a:rPr lang="en-US" smtClean="0"/>
              <a:pPr/>
              <a:t>2/6/2019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588B7DA-2757-4490-99A4-46652E504F2A}" type="slidenum">
              <a:rPr lang="en-US" smtClean="0"/>
              <a:pPr/>
              <a:t>‹#›</a:t>
            </a:fld>
            <a:endParaRPr lang="en-US"/>
          </a:p>
        </p:txBody>
      </p:sp>
    </p:spTree>
    <p:extLst>
      <p:ext uri="{BB962C8B-B14F-4D97-AF65-F5344CB8AC3E}">
        <p14:creationId xmlns:p14="http://schemas.microsoft.com/office/powerpoint/2010/main" xmlns="" val="174997281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84269" y="2483549"/>
            <a:ext cx="8596668" cy="1080745"/>
          </a:xfrm>
        </p:spPr>
        <p:txBody>
          <a:bodyPr>
            <a:normAutofit/>
          </a:bodyPr>
          <a:lstStyle/>
          <a:p>
            <a:pPr algn="ctr"/>
            <a:r>
              <a:rPr lang="en-US" sz="2800" dirty="0">
                <a:latin typeface="Times New Roman" panose="02020603050405020304" pitchFamily="18" charset="0"/>
                <a:cs typeface="Times New Roman" panose="02020603050405020304" pitchFamily="18" charset="0"/>
              </a:rPr>
              <a:t>External and Internal Assessment.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06668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0"/>
            <a:ext cx="8596668" cy="529883"/>
          </a:xfrm>
        </p:spPr>
        <p:txBody>
          <a:bodyPr>
            <a:normAutofit/>
          </a:bodyPr>
          <a:lstStyle/>
          <a:p>
            <a:pPr algn="ctr"/>
            <a:r>
              <a:rPr lang="en-US" sz="2800" dirty="0">
                <a:latin typeface="Times New Roman" panose="02020603050405020304" pitchFamily="18" charset="0"/>
                <a:cs typeface="Times New Roman" panose="02020603050405020304" pitchFamily="18" charset="0"/>
              </a:rPr>
              <a:t>Strengths.</a:t>
            </a:r>
          </a:p>
        </p:txBody>
      </p:sp>
      <p:sp>
        <p:nvSpPr>
          <p:cNvPr id="4" name="Content Placeholder 3"/>
          <p:cNvSpPr>
            <a:spLocks noGrp="1"/>
          </p:cNvSpPr>
          <p:nvPr>
            <p:ph idx="1"/>
          </p:nvPr>
        </p:nvSpPr>
        <p:spPr>
          <a:xfrm>
            <a:off x="677334" y="1619413"/>
            <a:ext cx="8596668" cy="3880773"/>
          </a:xfrm>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Creation </a:t>
            </a:r>
            <a:r>
              <a:rPr lang="en-US" sz="2000" dirty="0">
                <a:latin typeface="Times New Roman" panose="02020603050405020304" pitchFamily="18" charset="0"/>
                <a:cs typeface="Times New Roman" panose="02020603050405020304" pitchFamily="18" charset="0"/>
              </a:rPr>
              <a:t>of effective work setting and exciting management model.</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Effective advertisement strategies are driven by innovation.</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Provide staff with appropriate facilities for improved production.</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Ensure transparency and accountability in the finance and accounting department.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Produce high-quality products (Breuer et al., 2018).</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Support invention and innovation for enhancing our production technology.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Accurate accession and documentation of organizational data through MIS.</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39062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883298"/>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Weaknesses.</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677334" y="1750042"/>
            <a:ext cx="8596668" cy="3880773"/>
          </a:xfrm>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Increased </a:t>
            </a:r>
            <a:r>
              <a:rPr lang="en-US" sz="2000" dirty="0">
                <a:latin typeface="Times New Roman" panose="02020603050405020304" pitchFamily="18" charset="0"/>
                <a:cs typeface="Times New Roman" panose="02020603050405020304" pitchFamily="18" charset="0"/>
              </a:rPr>
              <a:t>incidences of employee’s turnover which often hampers productivity.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Reduced profitability.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Inability to control competition (Breuer et al., 2018).</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Incidences of infringement. </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569059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624114"/>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Findings </a:t>
            </a:r>
            <a:r>
              <a:rPr lang="en-US" dirty="0" smtClean="0">
                <a:latin typeface="Times New Roman" panose="02020603050405020304" pitchFamily="18" charset="0"/>
                <a:cs typeface="Times New Roman" panose="02020603050405020304" pitchFamily="18" charset="0"/>
              </a:rPr>
              <a:t>and </a:t>
            </a:r>
            <a:r>
              <a:rPr lang="en-US" dirty="0" smtClean="0">
                <a:latin typeface="Times New Roman" panose="02020603050405020304" pitchFamily="18" charset="0"/>
                <a:cs typeface="Times New Roman" panose="02020603050405020304" pitchFamily="18" charset="0"/>
              </a:rPr>
              <a:t>Lesson </a:t>
            </a:r>
            <a:r>
              <a:rPr lang="en-US" dirty="0" smtClean="0">
                <a:latin typeface="Times New Roman" panose="02020603050405020304" pitchFamily="18" charset="0"/>
                <a:cs typeface="Times New Roman" panose="02020603050405020304" pitchFamily="18" charset="0"/>
              </a:rPr>
              <a:t>from </a:t>
            </a:r>
            <a:r>
              <a:rPr lang="en-US" dirty="0" smtClean="0">
                <a:latin typeface="Times New Roman" panose="02020603050405020304" pitchFamily="18" charset="0"/>
                <a:cs typeface="Times New Roman" panose="02020603050405020304" pitchFamily="18" charset="0"/>
              </a:rPr>
              <a:t>The Industry.</a:t>
            </a:r>
            <a:br>
              <a:rPr lang="en-US" dirty="0" smtClean="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677334" y="1698171"/>
            <a:ext cx="8596668" cy="4343191"/>
          </a:xfrm>
        </p:spPr>
        <p:txBody>
          <a:bodyPr>
            <a:noAutofit/>
          </a:bodyPr>
          <a:lstStyle/>
          <a:p>
            <a:pPr marL="0" indent="0" algn="ctr">
              <a:buNone/>
            </a:pPr>
            <a:r>
              <a:rPr lang="en-US" sz="2000" dirty="0" smtClean="0">
                <a:latin typeface="Times New Roman" panose="02020603050405020304" pitchFamily="18" charset="0"/>
                <a:cs typeface="Times New Roman" panose="02020603050405020304" pitchFamily="18" charset="0"/>
              </a:rPr>
              <a:t>Findings.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Chances to </a:t>
            </a:r>
            <a:r>
              <a:rPr lang="en-US" sz="2000" dirty="0">
                <a:latin typeface="Times New Roman" panose="02020603050405020304" pitchFamily="18" charset="0"/>
                <a:cs typeface="Times New Roman" panose="02020603050405020304" pitchFamily="18" charset="0"/>
              </a:rPr>
              <a:t>establish a successful business in the global market.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Growing competition.</a:t>
            </a:r>
          </a:p>
          <a:p>
            <a:pPr marL="0" indent="0" algn="ctr">
              <a:buNone/>
            </a:pPr>
            <a:r>
              <a:rPr lang="en-US" sz="2000" dirty="0" smtClean="0">
                <a:latin typeface="Times New Roman" panose="02020603050405020304" pitchFamily="18" charset="0"/>
                <a:cs typeface="Times New Roman" panose="02020603050405020304" pitchFamily="18" charset="0"/>
              </a:rPr>
              <a:t>Lessons.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industry is featured with a reduced bargaining power of suppliers.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faces growing threats of replacement (Breuer et al., 2018).</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Increasingly higher customer bargaining power.</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There is freedom of entrance.</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17159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906" y="435429"/>
            <a:ext cx="8596668" cy="725714"/>
          </a:xfrm>
        </p:spPr>
        <p:txBody>
          <a:bodyPr>
            <a:normAutofit/>
          </a:bodyPr>
          <a:lstStyle/>
          <a:p>
            <a:pPr algn="ctr"/>
            <a:r>
              <a:rPr lang="en-US" sz="2800" dirty="0">
                <a:latin typeface="Times New Roman" panose="02020603050405020304" pitchFamily="18" charset="0"/>
                <a:cs typeface="Times New Roman" panose="02020603050405020304" pitchFamily="18" charset="0"/>
              </a:rPr>
              <a:t>Application of the </a:t>
            </a:r>
            <a:r>
              <a:rPr lang="en-US" sz="2800" dirty="0" smtClean="0">
                <a:latin typeface="Times New Roman" panose="02020603050405020304" pitchFamily="18" charset="0"/>
                <a:cs typeface="Times New Roman" panose="02020603050405020304" pitchFamily="18" charset="0"/>
              </a:rPr>
              <a:t>Resources </a:t>
            </a:r>
            <a:r>
              <a:rPr lang="en-US" sz="2800" dirty="0">
                <a:latin typeface="Times New Roman" panose="02020603050405020304" pitchFamily="18" charset="0"/>
                <a:cs typeface="Times New Roman" panose="02020603050405020304" pitchFamily="18" charset="0"/>
              </a:rPr>
              <a:t>in </a:t>
            </a:r>
            <a:r>
              <a:rPr lang="en-US" sz="2800" dirty="0" smtClean="0">
                <a:latin typeface="Times New Roman" panose="02020603050405020304" pitchFamily="18" charset="0"/>
                <a:cs typeface="Times New Roman" panose="02020603050405020304" pitchFamily="18" charset="0"/>
              </a:rPr>
              <a:t>Decision Making</a:t>
            </a:r>
            <a:r>
              <a:rPr lang="en-US" sz="2800" dirty="0">
                <a:latin typeface="Times New Roman" panose="02020603050405020304" pitchFamily="18" charset="0"/>
                <a:cs typeface="Times New Roman" panose="02020603050405020304" pitchFamily="18" charset="0"/>
              </a:rPr>
              <a:t>. </a:t>
            </a:r>
          </a:p>
        </p:txBody>
      </p:sp>
      <p:sp>
        <p:nvSpPr>
          <p:cNvPr id="3" name="Content Placeholder 2"/>
          <p:cNvSpPr>
            <a:spLocks noGrp="1"/>
          </p:cNvSpPr>
          <p:nvPr>
            <p:ph idx="1"/>
          </p:nvPr>
        </p:nvSpPr>
        <p:spPr>
          <a:xfrm>
            <a:off x="677334" y="1378857"/>
            <a:ext cx="8596668" cy="4662505"/>
          </a:xfrm>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was used in facilitating the management of the business and supporting decision making in regards to production together with marketing (</a:t>
            </a:r>
            <a:r>
              <a:rPr lang="en-US" sz="2000" dirty="0" err="1">
                <a:latin typeface="Times New Roman" panose="02020603050405020304" pitchFamily="18" charset="0"/>
                <a:cs typeface="Times New Roman" panose="02020603050405020304" pitchFamily="18" charset="0"/>
              </a:rPr>
              <a:t>Grafova</a:t>
            </a:r>
            <a:r>
              <a:rPr lang="en-US" sz="2000" dirty="0">
                <a:latin typeface="Times New Roman" panose="02020603050405020304" pitchFamily="18" charset="0"/>
                <a:cs typeface="Times New Roman" panose="02020603050405020304" pitchFamily="18" charset="0"/>
              </a:rPr>
              <a:t> et al., 2017).</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Evaluation of both internal as well as external business settings and recommend for the necessary change needed.</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findings have paved the way for the invention of brand new products with an aim to meet the needs of the customer’s teste.</a:t>
            </a:r>
          </a:p>
          <a:p>
            <a:pPr marL="0" indent="0">
              <a:buNone/>
            </a:pP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41171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24114"/>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Challenge with </a:t>
            </a:r>
            <a:r>
              <a:rPr lang="en-US" sz="2800" dirty="0" smtClean="0">
                <a:latin typeface="Times New Roman" panose="02020603050405020304" pitchFamily="18" charset="0"/>
                <a:cs typeface="Times New Roman" panose="02020603050405020304" pitchFamily="18" charset="0"/>
              </a:rPr>
              <a:t>Vision/Concept</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82091"/>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Lack </a:t>
            </a:r>
            <a:r>
              <a:rPr lang="en-US" sz="2000" dirty="0">
                <a:latin typeface="Times New Roman" panose="02020603050405020304" pitchFamily="18" charset="0"/>
                <a:cs typeface="Times New Roman" panose="02020603050405020304" pitchFamily="18" charset="0"/>
              </a:rPr>
              <a:t>of highly motivated personnel.</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Lack of customer’s social responsiveness.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need to utilize the evident market gaps in an effort to maintain competitiveness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27705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107233"/>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The Preliminary Strategic Initiative Plan.</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16833"/>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Establishment </a:t>
            </a:r>
            <a:r>
              <a:rPr lang="en-US" sz="2000" dirty="0">
                <a:latin typeface="Times New Roman" panose="02020603050405020304" pitchFamily="18" charset="0"/>
                <a:cs typeface="Times New Roman" panose="02020603050405020304" pitchFamily="18" charset="0"/>
              </a:rPr>
              <a:t>of the most appropriate approaches to business success.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Establishment of quality and affordable items that often adhere to consumer needs.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Developing a good organizational structure and making an effort to encourage employees (</a:t>
            </a:r>
            <a:r>
              <a:rPr lang="en-US" sz="2000" dirty="0" err="1">
                <a:latin typeface="Times New Roman" panose="02020603050405020304" pitchFamily="18" charset="0"/>
                <a:cs typeface="Times New Roman" panose="02020603050405020304" pitchFamily="18" charset="0"/>
              </a:rPr>
              <a:t>Grafova</a:t>
            </a:r>
            <a:r>
              <a:rPr lang="en-US" sz="2000" dirty="0">
                <a:latin typeface="Times New Roman" panose="02020603050405020304" pitchFamily="18" charset="0"/>
                <a:cs typeface="Times New Roman" panose="02020603050405020304" pitchFamily="18" charset="0"/>
              </a:rPr>
              <a:t> et al.,2017).</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87105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38629"/>
          </a:xfrm>
        </p:spPr>
        <p:txBody>
          <a:bodyPr>
            <a:normAutofit fontScale="90000"/>
          </a:bodyPr>
          <a:lstStyle/>
          <a:p>
            <a:pPr algn="ctr"/>
            <a:r>
              <a:rPr lang="en-US" sz="2800" dirty="0" smtClean="0">
                <a:latin typeface="Times New Roman" panose="02020603050405020304" pitchFamily="18" charset="0"/>
                <a:cs typeface="Times New Roman" panose="02020603050405020304" pitchFamily="18" charset="0"/>
              </a:rPr>
              <a:t>Implementing </a:t>
            </a:r>
            <a:r>
              <a:rPr lang="en-US" sz="2800" dirty="0" smtClean="0">
                <a:latin typeface="Times New Roman" panose="02020603050405020304" pitchFamily="18" charset="0"/>
                <a:cs typeface="Times New Roman" panose="02020603050405020304" pitchFamily="18" charset="0"/>
              </a:rPr>
              <a:t>the </a:t>
            </a:r>
            <a:r>
              <a:rPr lang="en-US" sz="2800" dirty="0" smtClean="0">
                <a:latin typeface="Times New Roman" panose="02020603050405020304" pitchFamily="18" charset="0"/>
                <a:cs typeface="Times New Roman" panose="02020603050405020304" pitchFamily="18" charset="0"/>
              </a:rPr>
              <a:t>Strategic Initiative Plan</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262744"/>
            <a:ext cx="8596668" cy="4186610"/>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Selection </a:t>
            </a:r>
            <a:r>
              <a:rPr lang="en-US" sz="2000" dirty="0">
                <a:latin typeface="Times New Roman" panose="02020603050405020304" pitchFamily="18" charset="0"/>
                <a:cs typeface="Times New Roman" panose="02020603050405020304" pitchFamily="18" charset="0"/>
              </a:rPr>
              <a:t>of a strategic management team capable of addressing the facing the business.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Establishment of a reliable mission and vision statements (</a:t>
            </a:r>
            <a:r>
              <a:rPr lang="en-US" sz="2000" dirty="0" err="1">
                <a:latin typeface="Times New Roman" panose="02020603050405020304" pitchFamily="18" charset="0"/>
                <a:cs typeface="Times New Roman" panose="02020603050405020304" pitchFamily="18" charset="0"/>
              </a:rPr>
              <a:t>Grafova</a:t>
            </a:r>
            <a:r>
              <a:rPr lang="en-US" sz="2000" dirty="0">
                <a:latin typeface="Times New Roman" panose="02020603050405020304" pitchFamily="18" charset="0"/>
                <a:cs typeface="Times New Roman" panose="02020603050405020304" pitchFamily="18" charset="0"/>
              </a:rPr>
              <a:t> et al., 2017).</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Establish a determined focus on innovation and invention.</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85723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39282"/>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References.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195754"/>
            <a:ext cx="8596668" cy="4615420"/>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Breuer</a:t>
            </a:r>
            <a:r>
              <a:rPr lang="en-US" sz="2000" dirty="0">
                <a:latin typeface="Times New Roman" panose="02020603050405020304" pitchFamily="18" charset="0"/>
                <a:cs typeface="Times New Roman" panose="02020603050405020304" pitchFamily="18" charset="0"/>
              </a:rPr>
              <a:t>, H., </a:t>
            </a:r>
            <a:r>
              <a:rPr lang="en-US" sz="2000" dirty="0" err="1">
                <a:latin typeface="Times New Roman" panose="02020603050405020304" pitchFamily="18" charset="0"/>
                <a:cs typeface="Times New Roman" panose="02020603050405020304" pitchFamily="18" charset="0"/>
              </a:rPr>
              <a:t>Fichter</a:t>
            </a:r>
            <a:r>
              <a:rPr lang="en-US" sz="2000" dirty="0">
                <a:latin typeface="Times New Roman" panose="02020603050405020304" pitchFamily="18" charset="0"/>
                <a:cs typeface="Times New Roman" panose="02020603050405020304" pitchFamily="18" charset="0"/>
              </a:rPr>
              <a:t>, K., </a:t>
            </a:r>
            <a:r>
              <a:rPr lang="en-US" sz="2000" dirty="0" err="1">
                <a:latin typeface="Times New Roman" panose="02020603050405020304" pitchFamily="18" charset="0"/>
                <a:cs typeface="Times New Roman" panose="02020603050405020304" pitchFamily="18" charset="0"/>
              </a:rPr>
              <a:t>Lüdeke</a:t>
            </a:r>
            <a:r>
              <a:rPr lang="en-US" sz="2000" dirty="0">
                <a:latin typeface="Times New Roman" panose="02020603050405020304" pitchFamily="18" charset="0"/>
                <a:cs typeface="Times New Roman" panose="02020603050405020304" pitchFamily="18" charset="0"/>
              </a:rPr>
              <a:t>-Freund, F., &amp; </a:t>
            </a:r>
            <a:r>
              <a:rPr lang="en-US" sz="2000" dirty="0" err="1">
                <a:latin typeface="Times New Roman" panose="02020603050405020304" pitchFamily="18" charset="0"/>
                <a:cs typeface="Times New Roman" panose="02020603050405020304" pitchFamily="18" charset="0"/>
              </a:rPr>
              <a:t>Tiemann</a:t>
            </a:r>
            <a:r>
              <a:rPr lang="en-US" sz="2000" dirty="0">
                <a:latin typeface="Times New Roman" panose="02020603050405020304" pitchFamily="18" charset="0"/>
                <a:cs typeface="Times New Roman" panose="02020603050405020304" pitchFamily="18" charset="0"/>
              </a:rPr>
              <a:t>, I. (2018). Sustainability-Oriented Business Model Development: Principles, Criteria, and Tools. </a:t>
            </a:r>
            <a:r>
              <a:rPr lang="en-US" sz="2000" i="1" dirty="0">
                <a:latin typeface="Times New Roman" panose="02020603050405020304" pitchFamily="18" charset="0"/>
                <a:cs typeface="Times New Roman" panose="02020603050405020304" pitchFamily="18" charset="0"/>
              </a:rPr>
              <a:t>International Journal of Entrepreneurial Venturing</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10</a:t>
            </a:r>
            <a:r>
              <a:rPr lang="en-US" sz="2000" dirty="0">
                <a:latin typeface="Times New Roman" panose="02020603050405020304" pitchFamily="18" charset="0"/>
                <a:cs typeface="Times New Roman" panose="02020603050405020304" pitchFamily="18" charset="0"/>
              </a:rPr>
              <a:t>(2), 256-286.</a:t>
            </a:r>
          </a:p>
          <a:p>
            <a:pPr marL="0" indent="0">
              <a:buNone/>
            </a:pPr>
            <a:r>
              <a:rPr lang="en-US" sz="2000" dirty="0" err="1">
                <a:latin typeface="Times New Roman" panose="02020603050405020304" pitchFamily="18" charset="0"/>
                <a:cs typeface="Times New Roman" panose="02020603050405020304" pitchFamily="18" charset="0"/>
              </a:rPr>
              <a:t>Grafova</a:t>
            </a:r>
            <a:r>
              <a:rPr lang="en-US" sz="2000" dirty="0">
                <a:latin typeface="Times New Roman" panose="02020603050405020304" pitchFamily="18" charset="0"/>
                <a:cs typeface="Times New Roman" panose="02020603050405020304" pitchFamily="18" charset="0"/>
              </a:rPr>
              <a:t>, T. O., </a:t>
            </a:r>
            <a:r>
              <a:rPr lang="en-US" sz="2000" dirty="0" err="1">
                <a:latin typeface="Times New Roman" panose="02020603050405020304" pitchFamily="18" charset="0"/>
                <a:cs typeface="Times New Roman" panose="02020603050405020304" pitchFamily="18" charset="0"/>
              </a:rPr>
              <a:t>Skorev</a:t>
            </a:r>
            <a:r>
              <a:rPr lang="en-US" sz="2000" dirty="0">
                <a:latin typeface="Times New Roman" panose="02020603050405020304" pitchFamily="18" charset="0"/>
                <a:cs typeface="Times New Roman" panose="02020603050405020304" pitchFamily="18" charset="0"/>
              </a:rPr>
              <a:t>, M. M., </a:t>
            </a:r>
            <a:r>
              <a:rPr lang="en-US" sz="2000" dirty="0" err="1">
                <a:latin typeface="Times New Roman" panose="02020603050405020304" pitchFamily="18" charset="0"/>
                <a:cs typeface="Times New Roman" panose="02020603050405020304" pitchFamily="18" charset="0"/>
              </a:rPr>
              <a:t>Andreeva</a:t>
            </a:r>
            <a:r>
              <a:rPr lang="en-US" sz="2000" dirty="0">
                <a:latin typeface="Times New Roman" panose="02020603050405020304" pitchFamily="18" charset="0"/>
                <a:cs typeface="Times New Roman" panose="02020603050405020304" pitchFamily="18" charset="0"/>
              </a:rPr>
              <a:t>, L. Y., &amp; </a:t>
            </a:r>
            <a:r>
              <a:rPr lang="en-US" sz="2000" dirty="0" err="1">
                <a:latin typeface="Times New Roman" panose="02020603050405020304" pitchFamily="18" charset="0"/>
                <a:cs typeface="Times New Roman" panose="02020603050405020304" pitchFamily="18" charset="0"/>
              </a:rPr>
              <a:t>Kirischeeva</a:t>
            </a:r>
            <a:r>
              <a:rPr lang="en-US" sz="2000" dirty="0">
                <a:latin typeface="Times New Roman" panose="02020603050405020304" pitchFamily="18" charset="0"/>
                <a:cs typeface="Times New Roman" panose="02020603050405020304" pitchFamily="18" charset="0"/>
              </a:rPr>
              <a:t>, I. R. (2017). Tools of financial management of reputational risks. </a:t>
            </a:r>
            <a:r>
              <a:rPr lang="en-US" sz="2000" i="1" dirty="0">
                <a:latin typeface="Times New Roman" panose="02020603050405020304" pitchFamily="18" charset="0"/>
                <a:cs typeface="Times New Roman" panose="02020603050405020304" pitchFamily="18" charset="0"/>
              </a:rPr>
              <a:t>European Research Studies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20</a:t>
            </a:r>
            <a:r>
              <a:rPr lang="en-US" sz="2000" dirty="0">
                <a:latin typeface="Times New Roman" panose="02020603050405020304" pitchFamily="18" charset="0"/>
                <a:cs typeface="Times New Roman" panose="02020603050405020304" pitchFamily="18" charset="0"/>
              </a:rPr>
              <a:t>(3B), 280.</a:t>
            </a:r>
          </a:p>
          <a:p>
            <a:pPr marL="0" indent="0">
              <a:buNone/>
            </a:pPr>
            <a:r>
              <a:rPr lang="en-US" sz="2000" dirty="0" err="1">
                <a:latin typeface="Times New Roman" panose="02020603050405020304" pitchFamily="18" charset="0"/>
                <a:cs typeface="Times New Roman" panose="02020603050405020304" pitchFamily="18" charset="0"/>
              </a:rPr>
              <a:t>Wheelen</a:t>
            </a:r>
            <a:r>
              <a:rPr lang="en-US" sz="2000" dirty="0">
                <a:latin typeface="Times New Roman" panose="02020603050405020304" pitchFamily="18" charset="0"/>
                <a:cs typeface="Times New Roman" panose="02020603050405020304" pitchFamily="18" charset="0"/>
              </a:rPr>
              <a:t>, T. L., Hunger, J. D., Hoffman, A. N., &amp; Bamford, C. E. (2017). </a:t>
            </a:r>
            <a:r>
              <a:rPr lang="en-US" sz="2000" i="1" dirty="0">
                <a:latin typeface="Times New Roman" panose="02020603050405020304" pitchFamily="18" charset="0"/>
                <a:cs typeface="Times New Roman" panose="02020603050405020304" pitchFamily="18" charset="0"/>
              </a:rPr>
              <a:t>Strategic management and business policy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pearson</a:t>
            </a:r>
            <a:r>
              <a:rPr lang="en-US"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805644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28262"/>
            <a:ext cx="8596668" cy="595627"/>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Appendix.</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75583"/>
            <a:ext cx="8596668" cy="4465780"/>
          </a:xfrm>
        </p:spPr>
        <p:txBody>
          <a:bodyPr>
            <a:normAutofit/>
          </a:bodyPr>
          <a:lstStyle/>
          <a:p>
            <a:pPr marL="0" indent="0" algn="ctr">
              <a:buNone/>
            </a:pPr>
            <a:r>
              <a:rPr lang="en-US" sz="2000" dirty="0" smtClean="0">
                <a:latin typeface="Times New Roman" panose="02020603050405020304" pitchFamily="18" charset="0"/>
                <a:cs typeface="Times New Roman" panose="02020603050405020304" pitchFamily="18" charset="0"/>
              </a:rPr>
              <a:t>Internal </a:t>
            </a:r>
            <a:r>
              <a:rPr lang="en-US" sz="2000" dirty="0">
                <a:latin typeface="Times New Roman" panose="02020603050405020304" pitchFamily="18" charset="0"/>
                <a:cs typeface="Times New Roman" panose="02020603050405020304" pitchFamily="18" charset="0"/>
              </a:rPr>
              <a:t>and External Assessment Tools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SWOT analysis.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Scenario planning.</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Appreciative inquiry.</a:t>
            </a:r>
          </a:p>
        </p:txBody>
      </p:sp>
    </p:spTree>
    <p:extLst>
      <p:ext uri="{BB962C8B-B14F-4D97-AF65-F5344CB8AC3E}">
        <p14:creationId xmlns:p14="http://schemas.microsoft.com/office/powerpoint/2010/main" xmlns="" val="247061036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25</TotalTime>
  <Words>861</Words>
  <Application>Microsoft Office PowerPoint</Application>
  <PresentationFormat>Custom</PresentationFormat>
  <Paragraphs>64</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External and Internal Assessment.  </vt:lpstr>
      <vt:lpstr>Strengths.</vt:lpstr>
      <vt:lpstr>Weaknesses. </vt:lpstr>
      <vt:lpstr>Findings and Lesson from The Industry. </vt:lpstr>
      <vt:lpstr>Application of the Resources in Decision Making. </vt:lpstr>
      <vt:lpstr>Challenge with Vision/Concept. </vt:lpstr>
      <vt:lpstr>The Preliminary Strategic Initiative Plan. </vt:lpstr>
      <vt:lpstr>Implementing the Strategic Initiative Plan </vt:lpstr>
      <vt:lpstr>References. </vt:lpstr>
      <vt:lpstr>Appendix.</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External and Internal Assessment.</dc:title>
  <dc:creator>user</dc:creator>
  <cp:lastModifiedBy>ADM</cp:lastModifiedBy>
  <cp:revision>6</cp:revision>
  <dcterms:created xsi:type="dcterms:W3CDTF">2019-02-06T19:54:49Z</dcterms:created>
  <dcterms:modified xsi:type="dcterms:W3CDTF">2019-02-06T20:32:49Z</dcterms:modified>
</cp:coreProperties>
</file>